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5" r:id="rId4"/>
    <p:sldId id="276" r:id="rId5"/>
    <p:sldId id="277" r:id="rId6"/>
  </p:sldIdLst>
  <p:sldSz cx="9144000" cy="6858000" type="screen4x3"/>
  <p:notesSz cx="6796088" cy="992505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2115" autoAdjust="0"/>
  </p:normalViewPr>
  <p:slideViewPr>
    <p:cSldViewPr>
      <p:cViewPr varScale="1">
        <p:scale>
          <a:sx n="101" d="100"/>
          <a:sy n="101" d="100"/>
        </p:scale>
        <p:origin x="30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18/03/2021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Piano Triennale di prevenzione della corruzione e trasparenza 2021-2023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38944"/>
          </a:xfrm>
        </p:spPr>
        <p:txBody>
          <a:bodyPr/>
          <a:lstStyle/>
          <a:p>
            <a:r>
              <a:rPr lang="it-IT" dirty="0" smtClean="0"/>
              <a:t>ALLEGATO C - MISURE GENERALI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346050"/>
          </a:xfrm>
        </p:spPr>
        <p:txBody>
          <a:bodyPr>
            <a:normAutofit fontScale="90000"/>
          </a:bodyPr>
          <a:lstStyle/>
          <a:p>
            <a:endParaRPr lang="it-IT" sz="24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2876587"/>
              </p:ext>
            </p:extLst>
          </p:nvPr>
        </p:nvGraphicFramePr>
        <p:xfrm>
          <a:off x="74363" y="274638"/>
          <a:ext cx="9036498" cy="6288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30"/>
                <a:gridCol w="1155619"/>
                <a:gridCol w="2156749"/>
                <a:gridCol w="1728192"/>
                <a:gridCol w="1721701"/>
                <a:gridCol w="1122107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Tipologia di misura (PNA 2019)</a:t>
                      </a:r>
                      <a:endParaRPr lang="it-IT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Misure di prevenzione</a:t>
                      </a:r>
                      <a:endParaRPr lang="it-IT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Descrizione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Azioni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Tempistica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Responsabile per l'adozione della misura</a:t>
                      </a:r>
                      <a:endParaRPr lang="it-IT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</a:tr>
              <a:tr h="49008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Imparzialità soggettiva dei funzionari pubblici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Misure sull’accesso / permanenza nell’incarico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Applicazione delle norme in materia di accesso e permanenza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nell'incarico.</a:t>
                      </a:r>
                      <a:endParaRPr lang="it-IT" sz="9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Adeguamento a Codice di comportamento e </a:t>
                      </a:r>
                      <a:r>
                        <a:rPr lang="it-IT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normative.</a:t>
                      </a:r>
                      <a:endParaRPr lang="it-IT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 costante nel </a:t>
                      </a:r>
                      <a:r>
                        <a:rPr lang="it-IT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triennio.</a:t>
                      </a:r>
                      <a:endParaRPr lang="it-IT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RPCT</a:t>
                      </a:r>
                    </a:p>
                  </a:txBody>
                  <a:tcPr marL="36195" marR="36195" marT="36195" marB="36195" anchor="ctr"/>
                </a:tc>
              </a:tr>
              <a:tr h="25533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Imparzialità soggettiva dei funzionari pubblici 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Rotazione straordinaria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Applicazione delle norme in materia di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rotazione.</a:t>
                      </a:r>
                      <a:endParaRPr lang="it-IT" sz="9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Introduzione di meccanismi di verifica e controllo, anche mediante sottoscrizione di dichiarazione</a:t>
                      </a:r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o </a:t>
                      </a:r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mediante espressa menzione nel provvedimento di nomina dell'assenza di precedenti penali.</a:t>
                      </a: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 costante nel triennio e attuazione immediata delle misure di prevenzione (es. rimozione da incarico)</a:t>
                      </a: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RPCT / Organi politici /OVP</a:t>
                      </a:r>
                    </a:p>
                  </a:txBody>
                  <a:tcPr marL="36195" marR="36195" marT="36195" marB="36195" anchor="ctr"/>
                </a:tc>
              </a:tr>
              <a:tr h="255339">
                <a:tc rowSpan="3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Imparzialità soggettiva dei funzionari pubblici 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Misure di disciplina del conflitto di interessi </a:t>
                      </a: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Astensione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dall’adozione di pareri, di valutazioni tecniche, di atti </a:t>
                      </a:r>
                      <a:r>
                        <a:rPr lang="it-IT" sz="9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endoprocedimentali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e del provvedimento finale da parte di soggetti che si trovino in situazioni nelle quali vi sia conflitto di interessi. 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Modalità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 valutazione e segnalazione della situazione di conflitto sono disciplinate dal codice etico portato a conoscenza di tutti i destinatari. 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Applicazione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delle norme in materia di conflitto di interessi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Disciplinato da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codice di comportamento. </a:t>
                      </a: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Già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adottato. Da rivedere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con le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linee guida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ANAC e con il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regolamento su lavoro agile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RPCT / Responsabile Personale e Organizzazione</a:t>
                      </a:r>
                    </a:p>
                  </a:txBody>
                  <a:tcPr marL="36195" marR="36195" marT="36195" marB="36195" anchor="ctr"/>
                </a:tc>
              </a:tr>
              <a:tr h="255339">
                <a:tc vMerge="1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105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105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Le segnalazioni pervenute e delle decisioni assunte sono riepilogate in apposito registro.</a:t>
                      </a: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Già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adottato.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RPCT / Responsabile Personale e Organizzazione</a:t>
                      </a:r>
                    </a:p>
                  </a:txBody>
                  <a:tcPr marL="36195" marR="36195" marT="36195" marB="36195" anchor="ctr"/>
                </a:tc>
              </a:tr>
              <a:tr h="255339">
                <a:tc vMerge="1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105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105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Predisposto modello per le dichiarazioni di insussistenza di conflitti per i Dirigenti.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Già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adottato.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RPCT / Responsabile Personale e Organizzazione</a:t>
                      </a:r>
                    </a:p>
                  </a:txBody>
                  <a:tcPr marL="36195" marR="36195" marT="36195" marB="36195" anchor="ctr"/>
                </a:tc>
              </a:tr>
              <a:tr h="25533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Imparzialità soggettiva dei funzionari pubblici 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Misure di </a:t>
                      </a:r>
                      <a:r>
                        <a:rPr lang="it-IT" sz="9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inconferibilità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/ incompatibilità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Applicazione delle norme in materia di </a:t>
                      </a:r>
                      <a:r>
                        <a:rPr lang="it-IT" sz="9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inconferibilità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/ incompatibilità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Predisposto modello per le dichiarazioni di </a:t>
                      </a:r>
                      <a:r>
                        <a:rPr lang="it-IT" sz="900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inconferibilità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e  incompatibilità per i Dirigenti.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Già</a:t>
                      </a:r>
                      <a:r>
                        <a:rPr lang="it-IT" sz="9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9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adottato.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RPCT / Responsabile Personale e Organizzazione</a:t>
                      </a:r>
                    </a:p>
                  </a:txBody>
                  <a:tcPr marL="36195" marR="36195" marT="36195" marB="36195" anchor="ctr"/>
                </a:tc>
              </a:tr>
              <a:tr h="25533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Imparzialità soggettiva dei funzionari pubblici 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Misure di prevenzione del fenomeno della corruzione nella formazione di commissioni e nelle assegnazioni agli uffici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Applicazione del codice di comportamento e delle norme in materia di formazione di commissioni e nelle assegnazioni agli uffici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Introduzione di meccanismi di verifica, all'atto della formazione di commissioni e di assegnazione ad uffici a rischio, anche mediante sottoscrizione di dichiarazione</a:t>
                      </a:r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o </a:t>
                      </a:r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mediante espressa menzione nel provvedimento di nomina dell'assenza di precedenti penali.</a:t>
                      </a: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Già esistente per le commissioni di concorso e per le commissioni di gara.</a:t>
                      </a:r>
                    </a:p>
                    <a:p>
                      <a:pPr marL="0" algn="l" defTabSz="914400" rtl="0" eaLnBrk="1" latinLnBrk="0" hangingPunct="1"/>
                      <a:endParaRPr lang="it-IT" sz="900" b="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Controllo a campione</a:t>
                      </a:r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del 5% per gli altri soggetti.</a:t>
                      </a:r>
                      <a:endParaRPr lang="it-IT" sz="900" b="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900" baseline="0" dirty="0" smtClean="0">
                          <a:latin typeface="Arial"/>
                        </a:rPr>
                        <a:t>Uffici assegnatari dell’incarico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01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75240" cy="346050"/>
          </a:xfrm>
        </p:spPr>
        <p:txBody>
          <a:bodyPr>
            <a:normAutofit fontScale="90000"/>
          </a:bodyPr>
          <a:lstStyle/>
          <a:p>
            <a:endParaRPr lang="it-IT" sz="24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582036"/>
              </p:ext>
            </p:extLst>
          </p:nvPr>
        </p:nvGraphicFramePr>
        <p:xfrm>
          <a:off x="305516" y="266982"/>
          <a:ext cx="8820469" cy="6402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7097"/>
                <a:gridCol w="1256443"/>
                <a:gridCol w="2144216"/>
                <a:gridCol w="1579280"/>
                <a:gridCol w="1368152"/>
                <a:gridCol w="1095281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/>
                        </a:rPr>
                        <a:t>Tipologia di misura (PNA 2019)</a:t>
                      </a:r>
                      <a:endParaRPr lang="it-IT" sz="1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/>
                        </a:rPr>
                        <a:t>Misure di prevenzione</a:t>
                      </a:r>
                      <a:endParaRPr lang="it-IT" sz="1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/>
                        </a:rPr>
                        <a:t>Descrizione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kern="1200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+mn-cs"/>
                        </a:rPr>
                        <a:t>Azioni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/>
                        </a:rPr>
                        <a:t>Tempistica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/>
                        </a:rPr>
                        <a:t>Responsabile per l'adozione della misura</a:t>
                      </a:r>
                      <a:endParaRPr lang="it-IT" sz="1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6195" marR="36195" marT="36195" marB="36195" anchor="ctr"/>
                </a:tc>
              </a:tr>
              <a:tr h="4151734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Imparzialità soggettiva dei funzionari pubblici 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Doveri di comportamento: codici di comportamento.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Rispetto del Codice di Comportamento. In particolare: 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 divieto di ricevere regali o altre utilità per dirigenti e dipendenti impegnati nelle attività a più elevato rischio di corruzione;  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 divieto di assumere incarichi di collaborazione remunerati da privati con cui abbiano avuto negli ultimi 2 anni rapporti, anche come responsabili di procedimento, nello svolgimento di attività negoziali o nell’esercizio di poteri autoritativi per conto dell’ente; 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 obbligo di segnalare la presenza di una condizione di conflitto di interessi anche potenziale;  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4. divieto di sfruttare, menzionare, la posizione ricoperta per ottenere utilità; </a:t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5. divieto di assumere comportamenti che possano nuocere all'immagine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della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Camera; 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6. utilizzo dei beni e delle strutture, dei materiali e delle attrezzature, mezzi di trasporto, linee telefoniche e telematiche della Camera esclusivamente per ragioni di ufficio nel rispetto dei vincoli posti dalla Camera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7. il dipendente, nei rapporti con i destinatari della propria attività, conforma le sue azioni e i suoi comportamenti alla massima educazione, correttezza, completezza e trasparenza delle informazioni.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Già adottato. Revisione a   seguito delle linee guida ANAC e del regolamento sul lavoro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agile. 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Entro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2022.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RPCT / Responsabile Personale e Organizzazione</a:t>
                      </a:r>
                    </a:p>
                  </a:txBody>
                  <a:tcPr marL="36195" marR="36195" marT="36195" marB="3619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161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346050"/>
          </a:xfrm>
        </p:spPr>
        <p:txBody>
          <a:bodyPr>
            <a:normAutofit fontScale="90000"/>
          </a:bodyPr>
          <a:lstStyle/>
          <a:p>
            <a:endParaRPr lang="it-IT" sz="24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8886448"/>
              </p:ext>
            </p:extLst>
          </p:nvPr>
        </p:nvGraphicFramePr>
        <p:xfrm>
          <a:off x="83125" y="116632"/>
          <a:ext cx="9036498" cy="6682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30"/>
                <a:gridCol w="960481"/>
                <a:gridCol w="2351887"/>
                <a:gridCol w="1728192"/>
                <a:gridCol w="1721701"/>
                <a:gridCol w="1122107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Tipologia di misura (PNA 2019)</a:t>
                      </a:r>
                      <a:endParaRPr lang="it-IT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Misure di prevenzione</a:t>
                      </a:r>
                      <a:endParaRPr lang="it-IT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Descrizione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Azioni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Tempistica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Responsabile per l'adozione della misura</a:t>
                      </a:r>
                      <a:endParaRPr lang="it-IT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</a:tr>
              <a:tr h="49008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PTPCT e formazione</a:t>
                      </a:r>
                      <a:endParaRPr lang="it-IT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Misure di formazione </a:t>
                      </a:r>
                      <a:endParaRPr lang="it-IT" sz="9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Formazione </a:t>
                      </a:r>
                      <a:r>
                        <a:rPr lang="it-IT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generale, rivolta a tutti i dipendenti, e mirata all’aggiornamento delle competenze e alle tematiche dell’etica e della </a:t>
                      </a:r>
                      <a:r>
                        <a:rPr lang="it-IT" sz="9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legalità.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900" b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Formazione </a:t>
                      </a:r>
                      <a:r>
                        <a:rPr lang="it-IT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specifica rivolta all'RPCT, ai referenti, ai componenti degli organismi di controllo, ai dirigenti e funzionari addetti alle aree a rischio, mirato a valorizzare le politiche, i programmi e gli strumenti utilizzati per la prevenzione e ad approfondire tematiche settoriali, in relazione al ruolo svolto </a:t>
                      </a:r>
                      <a:r>
                        <a:rPr lang="it-IT" sz="9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nella Camera.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900" b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Formazione </a:t>
                      </a:r>
                      <a:r>
                        <a:rPr lang="it-IT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sulle fasi e competenze necessarie a formulare il PTPCT e i suoi </a:t>
                      </a:r>
                      <a:r>
                        <a:rPr lang="it-IT" sz="9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aggiornamenti.</a:t>
                      </a:r>
                      <a:endParaRPr lang="it-IT" sz="9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Piano annuale di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formazione.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Sulla base dei tempi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individuati nel documento.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RPCT</a:t>
                      </a:r>
                    </a:p>
                  </a:txBody>
                  <a:tcPr marL="36195" marR="36195" marT="36195" marB="36195" anchor="ctr"/>
                </a:tc>
              </a:tr>
              <a:tr h="25533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PTPCT e rotazione ordinaria</a:t>
                      </a:r>
                      <a:endParaRPr lang="it-IT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Misure di rotazione </a:t>
                      </a:r>
                      <a:endParaRPr lang="it-IT" sz="9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Si rinvia al paragrafo 3.4 del piano dove sono dettagliati i criteri e le modalità di attuazione della presente misura. </a:t>
                      </a:r>
                      <a:endParaRPr lang="it-IT" sz="9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Riorganizzazion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 amministrativa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generale.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Effettuata riorganizzazione generale nel 2019, in particolare dei dirigenti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. Previsti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nel triennio solo riallineamenti per modifiche normative o per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assunzioni/ cessazioni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di personale.</a:t>
                      </a: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Segretario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Generale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</a:tr>
              <a:tr h="25533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Trasparenza</a:t>
                      </a:r>
                      <a:endParaRPr lang="it-IT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Misure di trasparenza </a:t>
                      </a:r>
                      <a:endParaRPr lang="it-IT" sz="1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Rispetto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degli obblighi di pubblicazione previsti dal </a:t>
                      </a:r>
                      <a:r>
                        <a:rPr lang="it-IT" sz="9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D.Lgs.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n.33/2013 e delle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disposizioni in materia di pubblicità previste dal codice di cui al </a:t>
                      </a:r>
                      <a:r>
                        <a:rPr lang="it-IT" sz="9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D.Lgs.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50/2016.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Rispetto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del </a:t>
                      </a:r>
                      <a:r>
                        <a:rPr lang="it-IT" sz="9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D.Lgs.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97/2016 - Revisione e semplificazione delle disposizioni in materia di prevenzione della corruzione,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pubblicità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 trasparenza, correttivo della legge 6 novembre 2012, n. 190 e del </a:t>
                      </a:r>
                      <a:r>
                        <a:rPr lang="it-IT" sz="900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D.Lgs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.14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marzo 2013, n. 33, ai sensi dell'articolo 7 della legge 7 agosto 2015, n. 124, in materia di riorganizzazione delle amministrazioni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pubbliche.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Pubblicazione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delle informazioni relative agli incarichi, ai procedimenti (es. di aggiudicazione) e ai bilanci nel sito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internet.</a:t>
                      </a:r>
                      <a:endParaRPr lang="it-IT" sz="9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Aggiornamenti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pubblicati periodicamente secondo le disposizioni del </a:t>
                      </a:r>
                      <a:r>
                        <a:rPr lang="it-IT" sz="900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D.Lgs.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33/2013. Controlli effettuati secondo le tempistiche dell’Allegato D al presente piano «Trasparenza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».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Aggiornamenti periodici secondo quanto previsto dalle disposizioni normative e in particolare dalla delibera ANAC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1310/2016.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Responsabili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servizi 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17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346050"/>
          </a:xfrm>
        </p:spPr>
        <p:txBody>
          <a:bodyPr>
            <a:normAutofit fontScale="90000"/>
          </a:bodyPr>
          <a:lstStyle/>
          <a:p>
            <a:endParaRPr lang="it-IT" sz="24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1027342"/>
              </p:ext>
            </p:extLst>
          </p:nvPr>
        </p:nvGraphicFramePr>
        <p:xfrm>
          <a:off x="83125" y="116632"/>
          <a:ext cx="9036498" cy="4928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30"/>
                <a:gridCol w="1155619"/>
                <a:gridCol w="2156749"/>
                <a:gridCol w="1728192"/>
                <a:gridCol w="1721701"/>
                <a:gridCol w="1122107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Tipologia di misura (PNA 2019)</a:t>
                      </a:r>
                      <a:endParaRPr lang="it-IT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Misure di prevenzione</a:t>
                      </a:r>
                      <a:endParaRPr lang="it-IT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Descrizione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Azioni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Tempistica</a:t>
                      </a:r>
                      <a:endParaRPr lang="it-IT" sz="100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Responsabile per l'adozione della misura</a:t>
                      </a:r>
                      <a:endParaRPr lang="it-IT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/>
                </a:tc>
              </a:tr>
              <a:tr h="255339">
                <a:tc row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1000" b="1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Whistleblowing</a:t>
                      </a:r>
                      <a:endParaRPr lang="it-IT" sz="1000" b="1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Misure di segnalazione e protezione 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Garantire il rispetto dell’art. 54 bis </a:t>
                      </a:r>
                      <a:r>
                        <a:rPr lang="it-IT" sz="9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D.Lgs.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165/2001 in materia di tutela della riservatezza di chi effettua segnalazioni in modo da escludere penalizzazioni e, quindi, incentivare la collaborazione nella prevenzione della corruzione.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Individuazione</a:t>
                      </a:r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delle modalità di gestione legate </a:t>
                      </a:r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alle segnalazioni di fatti illeciti.</a:t>
                      </a: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Da adottare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nel triennio.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RPCT e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Responsabile Personale e Organizzazione</a:t>
                      </a:r>
                    </a:p>
                  </a:txBody>
                  <a:tcPr marL="36195" marR="36195" marT="36195" marB="36195" anchor="ctr"/>
                </a:tc>
              </a:tr>
              <a:tr h="255339"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1000" b="1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9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9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Diffusione a tutto il personale</a:t>
                      </a:r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dei casi e delle modalità da seguire per l'effettuazione di eventuali </a:t>
                      </a:r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segnalazioni.</a:t>
                      </a:r>
                      <a:endParaRPr lang="it-IT" sz="900" b="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Da adottare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a seguito dell’introduzione del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regolamento.</a:t>
                      </a:r>
                      <a:endParaRPr lang="it-IT" sz="90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RPCT e 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Responsabile Personale e Organizzazione</a:t>
                      </a:r>
                    </a:p>
                  </a:txBody>
                  <a:tcPr marL="36195" marR="36195" marT="36195" marB="36195" anchor="ctr"/>
                </a:tc>
              </a:tr>
              <a:tr h="255339"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1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Controllo</a:t>
                      </a: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Misure di controllo </a:t>
                      </a: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Effettuazione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dei controlli sulle attività della Camera con modalità che assicurino anche la verifica dell’osservanza delle disposizioni vigenti in materia di prevenzione e contrasto della corruzione e, in particolare, dell’applicazione delle misure previste dal presente Piano. 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Nella </a:t>
                      </a:r>
                      <a:r>
                        <a:rPr lang="it-IT" sz="9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redazione dei provvedimenti finali i Dirigenti ed i Responsabili competenti devono porre la massima attenzione nel riportare in premessa la motivazione completa ed esauriente, indicante i presupposti di fatto e le ragioni giuridiche che hanno determinato la decisione della Camera, in relazione alle risultanze dell’istruttoria, in modo da consentire a chiunque di comprendere appieno il contenuto dei provvedimenti.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Effettuazione</a:t>
                      </a:r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dei controlli a campione previste nelle singole schede.</a:t>
                      </a:r>
                      <a:endParaRPr lang="it-IT" sz="900" b="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Di norma previsto un c</a:t>
                      </a:r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ontrollo a campione</a:t>
                      </a:r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del 5%.</a:t>
                      </a:r>
                      <a:endParaRPr lang="it-IT" sz="900" b="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RPCT,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Responsabile Personale e Organizzazione</a:t>
                      </a:r>
                    </a:p>
                    <a:p>
                      <a:pPr algn="l"/>
                      <a:r>
                        <a:rPr lang="it-IT" sz="900" baseline="0" dirty="0" smtClean="0">
                          <a:latin typeface="Arial"/>
                        </a:rPr>
                        <a:t>e Uffici assegnatari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</a:tr>
              <a:tr h="255339"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1000" b="1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9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9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Nello</a:t>
                      </a:r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svolgimento della maggioranza delle attività dell’ente è previsto almeno</a:t>
                      </a:r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un secondo livello di controllo e verifica dell’operato del singolo addetto. Inoltre per taluni fasi procedimentali più a rischio è stata prevista la compresenza di un altro operatore. </a:t>
                      </a: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Già </a:t>
                      </a:r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esistente.</a:t>
                      </a:r>
                      <a:endParaRPr lang="it-IT" sz="900" b="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RPCT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it-IT" sz="900" baseline="0" dirty="0" smtClean="0">
                          <a:latin typeface="Arial"/>
                        </a:rPr>
                        <a:t>e Uffici assegnatari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</a:tr>
              <a:tr h="255339"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1000" b="1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9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it-IT" sz="9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Monitoraggio</a:t>
                      </a:r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su eventuali segnalazioni e </a:t>
                      </a:r>
                      <a:r>
                        <a:rPr lang="it-IT" sz="900" b="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reclami.</a:t>
                      </a:r>
                      <a:endParaRPr lang="it-IT" sz="900" b="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Già </a:t>
                      </a:r>
                      <a:r>
                        <a:rPr lang="it-IT" sz="900" b="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esistente.</a:t>
                      </a:r>
                      <a:endParaRPr lang="it-IT" sz="900" b="0" kern="120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kern="120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RPCT,</a:t>
                      </a:r>
                      <a:r>
                        <a:rPr lang="it-IT" sz="9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Times New Roman"/>
                          <a:cs typeface="+mn-cs"/>
                        </a:rPr>
                        <a:t> Responsabile Personale e Organizzazione</a:t>
                      </a:r>
                    </a:p>
                    <a:p>
                      <a:pPr algn="l"/>
                      <a:r>
                        <a:rPr lang="it-IT" sz="900" baseline="0" dirty="0" smtClean="0">
                          <a:latin typeface="Arial"/>
                        </a:rPr>
                        <a:t>e Uffici assegnatari</a:t>
                      </a:r>
                      <a:endParaRPr lang="it-IT" sz="900" kern="1200" baseline="0" dirty="0" smtClean="0">
                        <a:solidFill>
                          <a:schemeClr val="dk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36195" marR="36195" marT="36195" marB="3619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8688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979</Words>
  <Application>Microsoft Office PowerPoint</Application>
  <PresentationFormat>Presentazione su schermo (4:3)</PresentationFormat>
  <Paragraphs>126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Tema di Office</vt:lpstr>
      <vt:lpstr>Piano Triennale di prevenzione della corruzione e trasparenza 2021-2023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Piano Triennale di prevenzione della corruzione 2017-2019</dc:title>
  <dc:creator>Roberta Marzinotto</dc:creator>
  <cp:lastModifiedBy>Roberta Marzinotto</cp:lastModifiedBy>
  <cp:revision>180</cp:revision>
  <cp:lastPrinted>2021-03-18T08:46:10Z</cp:lastPrinted>
  <dcterms:created xsi:type="dcterms:W3CDTF">2017-01-17T10:23:19Z</dcterms:created>
  <dcterms:modified xsi:type="dcterms:W3CDTF">2021-03-18T10:33:49Z</dcterms:modified>
</cp:coreProperties>
</file>